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9144000" cy="5143500"/>
  <p:embeddedFontLst>
    <p:embeddedFont>
      <p:font typeface="Montserrat SemiBold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58">
          <p15:clr>
            <a:srgbClr val="000000"/>
          </p15:clr>
        </p15:guide>
        <p15:guide id="2" orient="horz" pos="1223">
          <p15:clr>
            <a:srgbClr val="000000"/>
          </p15:clr>
        </p15:guide>
        <p15:guide id="3" orient="horz" pos="1686">
          <p15:clr>
            <a:srgbClr val="000000"/>
          </p15:clr>
        </p15:guide>
        <p15:guide id="4" pos="2034">
          <p15:clr>
            <a:srgbClr val="000000"/>
          </p15:clr>
        </p15:guide>
        <p15:guide id="5" pos="3807">
          <p15:clr>
            <a:srgbClr val="000000"/>
          </p15:clr>
        </p15:guide>
        <p15:guide id="6" orient="horz" pos="1142">
          <p15:clr>
            <a:srgbClr val="000000"/>
          </p15:clr>
        </p15:guide>
        <p15:guide id="7" pos="11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4E4D01-02BF-4590-B02E-092DE4FD8B53}">
  <a:tblStyle styleId="{524E4D01-02BF-4590-B02E-092DE4FD8B5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58" orient="horz"/>
        <p:guide pos="1223" orient="horz"/>
        <p:guide pos="1686" orient="horz"/>
        <p:guide pos="2034"/>
        <p:guide pos="3807"/>
        <p:guide pos="1142" orient="horz"/>
        <p:guide pos="1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SemiBold-italic.fntdata"/><Relationship Id="rId61" Type="http://schemas.openxmlformats.org/officeDocument/2006/relationships/font" Target="fonts/MontserratSemiBold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MontserratSemi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Montserrat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f20affec7_1_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7f20affec7_1_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ed3169f3d_0_4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7ed3169f3d_0_4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ed3169f3d_0_9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7ed3169f3d_0_9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ed3169f3d_0_14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7ed3169f3d_0_14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ed3169f3d_0_14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7ed3169f3d_0_14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20affec7_1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7f20affec7_1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f20affec7_1_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7f20affec7_1_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ed3169f3d_0_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7ed3169f3d_0_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f20affec7_1_8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7f20affec7_1_8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f20affec7_1_9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7f20affec7_1_9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f20affec7_1_10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7f20affec7_1_10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f20affec7_1_11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7f20affec7_1_11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f20affec7_1_3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7f20affec7_1_3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f20affec7_1_5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7f20affec7_1_5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f20affec7_1_4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7f20affec7_1_4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f20affec7_1_2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7f20affec7_1_2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f20affec7_1_5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7f20affec7_1_5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ed3169f3d_0_5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7ed3169f3d_0_5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ed3169f3d_0_7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7ed3169f3d_0_7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ed3169f3d_0_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7ed3169f3d_0_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ed3169f3d_0_6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7ed3169f3d_0_6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ed3169f3d_0_8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7ed3169f3d_0_8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f867ca816_0_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7f867ca816_0_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ed3169f3d_0_10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7ed3169f3d_0_10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ed3169f3d_0_11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7ed3169f3d_0_11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ed3169f3d_0_11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ed3169f3d_0_11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ed3169f3d_0_13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7ed3169f3d_0_13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f20affec7_1_6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7f20affec7_1_6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f20affec7_1_12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7f20affec7_1_12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f20affec7_1_12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7f20affec7_1_12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ed3169f3d_0_4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7ed3169f3d_0_4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f20affec7_1_1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7f20affec7_1_1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f20affec7_1_14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7f20affec7_1_14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f20affec7_1_15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7f20affec7_1_15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f20affec7_1_18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7f20affec7_1_18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f20affec7_1_19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7f20affec7_1_19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f20affec7_1_1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7f20affec7_1_1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7f20affec7_1_20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7f20affec7_1_20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ed3169f3d_0_12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7ed3169f3d_0_12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f20affec7_1_16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7f20affec7_1_16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f20affec7_1_1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7f20affec7_1_1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f20affec7_1_16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7f20affec7_1_16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f20affec7_1_18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7f20affec7_1_18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ed3169f3d_0_15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7ed3169f3d_0_15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ed3169f3d_0_3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7ed3169f3d_0_3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ed3169f3d_0_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7ed3169f3d_0_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f20affec7_1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7f20affec7_1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ычный слайд ">
  <p:cSld name="3_TITLE">
    <p:bg>
      <p:bgPr>
        <a:solidFill>
          <a:srgbClr val="FFFAED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3_Пользовательский макет">
    <p:bg>
      <p:bgPr>
        <a:solidFill>
          <a:srgbClr val="005FAF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 title="Skillfactory_длинный_инверсия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5630" y="4283050"/>
            <a:ext cx="1743925" cy="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3" title="Без-коня-без-дескриптора-(инверсия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702" y="3694918"/>
            <a:ext cx="1542424" cy="10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"/>
          <p:cNvSpPr txBox="1"/>
          <p:nvPr/>
        </p:nvSpPr>
        <p:spPr>
          <a:xfrm rot="2700000">
            <a:off x="7308739" y="4159926"/>
            <a:ext cx="300803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 5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idx="1" type="body"/>
          </p:nvPr>
        </p:nvSpPr>
        <p:spPr>
          <a:xfrm>
            <a:off x="2116075" y="2921149"/>
            <a:ext cx="79971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type="title"/>
          </p:nvPr>
        </p:nvSpPr>
        <p:spPr>
          <a:xfrm>
            <a:off x="214550" y="184300"/>
            <a:ext cx="59532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"/>
              <a:buNone/>
              <a:defRPr b="0" i="0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урока" type="title">
  <p:cSld name="TITLE">
    <p:bg>
      <p:bgPr>
        <a:solidFill>
          <a:srgbClr val="005FA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 title="Skillfactory_длинный_инверсия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755" y="4402626"/>
            <a:ext cx="1743925" cy="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" title="Без-коня-без-дескриптора-(инверсия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7828" y="3814494"/>
            <a:ext cx="1542424" cy="10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/>
        </p:nvSpPr>
        <p:spPr>
          <a:xfrm rot="2700000">
            <a:off x="2322864" y="4279502"/>
            <a:ext cx="300803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hyperlink" Target="https://dishcuss.com/post/68AAE7D745845241F530CC588F9055B04345D51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20.jpg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/>
        </p:nvSpPr>
        <p:spPr>
          <a:xfrm>
            <a:off x="660316" y="4113011"/>
            <a:ext cx="3901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300"/>
              <a:buFont typeface="Arial"/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Булгакова Татьяна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6"/>
          <p:cNvSpPr txBox="1"/>
          <p:nvPr/>
        </p:nvSpPr>
        <p:spPr>
          <a:xfrm>
            <a:off x="344425" y="120225"/>
            <a:ext cx="798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Рекомендательные системы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6"/>
          <p:cNvSpPr txBox="1"/>
          <p:nvPr/>
        </p:nvSpPr>
        <p:spPr>
          <a:xfrm>
            <a:off x="414000" y="1795800"/>
            <a:ext cx="7560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17850" y="1754123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40000" y="1440000"/>
            <a:ext cx="3600000" cy="2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Подзаголовок 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🛒 | E-commerce (Ozon, Wildberries)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📺 | Медиа (RuTube, okko)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🎵 | Музыка (Яндекс.Музыка, Spotify)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🏥 | Здравоохранение (диагностика, лечение)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🎓 | Образование (EdTech: Stepik)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💰 | Финтех (Тинькофф, Сбер)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🚗 | Транспорт (Яндекс.Навигатор)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👔 | HR (HeadHunter)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🏛️ | Госуслуги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🔒 | Кибербезопасность (поиск угроз)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325" y="1545725"/>
            <a:ext cx="2787925" cy="2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Кейс 1: Электронная коммерция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40000" y="1440000"/>
            <a:ext cx="36000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увеличить прибыль с каждого клиента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«С этим товаром покупают», «Похожие товары»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Технология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Рекомендации по схожести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6" title="998899_b1f68c31343f8d1824f9a187943552f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225" y="1265397"/>
            <a:ext cx="3234826" cy="2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Кейс 2: Медиа и соцсети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40000" y="1440000"/>
            <a:ext cx="36000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удержать внимание и увеличить время в приложении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персонализированная лента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Технология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а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нализ неявного поведения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7" title="photo_2025-09-14_02-07-5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825" y="1203325"/>
            <a:ext cx="2886976" cy="28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Кейс 3: Здравоохранение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40000" y="1440000"/>
            <a:ext cx="36000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повысить точность диагностики и эффективность лечения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системы поддержки врачебных решений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Технология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а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нализ симптомов + базы медицинских знаний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18" title="scale_120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400" y="1144800"/>
            <a:ext cx="4699200" cy="329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Персонализированная медицина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19" title="1000_F_896049505_C0mRWtrp6d7AOoDGERLTqCtAAN0rfK0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00" y="992400"/>
            <a:ext cx="6196925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40000" y="504000"/>
            <a:ext cx="7047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Как работает РС? Технические особенности</a:t>
            </a: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20799" l="0" r="0" t="-20800"/>
          <a:stretch/>
        </p:blipFill>
        <p:spPr>
          <a:xfrm>
            <a:off x="-1632775" y="109196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539998" y="1008000"/>
            <a:ext cx="704460" cy="518808"/>
          </a:xfrm>
          <a:custGeom>
            <a:rect b="b" l="l" r="r" t="t"/>
            <a:pathLst>
              <a:path extrusionOk="0" h="1037616" w="1408919">
                <a:moveTo>
                  <a:pt x="1014726" y="0"/>
                </a:moveTo>
                <a:lnTo>
                  <a:pt x="1370771" y="0"/>
                </a:lnTo>
                <a:lnTo>
                  <a:pt x="1243612" y="429797"/>
                </a:lnTo>
                <a:cubicBezTo>
                  <a:pt x="1296171" y="455229"/>
                  <a:pt x="1336862" y="492105"/>
                  <a:pt x="1365685" y="540425"/>
                </a:cubicBezTo>
                <a:cubicBezTo>
                  <a:pt x="1394507" y="588745"/>
                  <a:pt x="1408919" y="645967"/>
                  <a:pt x="1408919" y="712089"/>
                </a:cubicBezTo>
                <a:cubicBezTo>
                  <a:pt x="1408919" y="810425"/>
                  <a:pt x="1377553" y="889264"/>
                  <a:pt x="1314821" y="948605"/>
                </a:cubicBezTo>
                <a:cubicBezTo>
                  <a:pt x="1252090" y="1007945"/>
                  <a:pt x="1171555" y="1037616"/>
                  <a:pt x="1073219" y="1037616"/>
                </a:cubicBezTo>
                <a:cubicBezTo>
                  <a:pt x="974883" y="1037616"/>
                  <a:pt x="894349" y="1007945"/>
                  <a:pt x="831618" y="948605"/>
                </a:cubicBezTo>
                <a:cubicBezTo>
                  <a:pt x="768886" y="889264"/>
                  <a:pt x="737520" y="810425"/>
                  <a:pt x="737520" y="712089"/>
                </a:cubicBezTo>
                <a:cubicBezTo>
                  <a:pt x="737520" y="668008"/>
                  <a:pt x="743454" y="623926"/>
                  <a:pt x="755323" y="579844"/>
                </a:cubicBezTo>
                <a:cubicBezTo>
                  <a:pt x="767191" y="535763"/>
                  <a:pt x="794318" y="468792"/>
                  <a:pt x="836704" y="378933"/>
                </a:cubicBezTo>
                <a:close/>
                <a:moveTo>
                  <a:pt x="277206" y="0"/>
                </a:moveTo>
                <a:lnTo>
                  <a:pt x="633250" y="0"/>
                </a:lnTo>
                <a:lnTo>
                  <a:pt x="506091" y="429797"/>
                </a:lnTo>
                <a:cubicBezTo>
                  <a:pt x="558650" y="455229"/>
                  <a:pt x="599341" y="492105"/>
                  <a:pt x="628164" y="540425"/>
                </a:cubicBezTo>
                <a:cubicBezTo>
                  <a:pt x="656986" y="588745"/>
                  <a:pt x="671398" y="645967"/>
                  <a:pt x="671398" y="712089"/>
                </a:cubicBezTo>
                <a:cubicBezTo>
                  <a:pt x="671398" y="810425"/>
                  <a:pt x="640032" y="889264"/>
                  <a:pt x="577300" y="948605"/>
                </a:cubicBezTo>
                <a:cubicBezTo>
                  <a:pt x="514569" y="1007945"/>
                  <a:pt x="434035" y="1037616"/>
                  <a:pt x="335699" y="1037616"/>
                </a:cubicBezTo>
                <a:cubicBezTo>
                  <a:pt x="237363" y="1037616"/>
                  <a:pt x="156829" y="1007945"/>
                  <a:pt x="94097" y="948605"/>
                </a:cubicBezTo>
                <a:cubicBezTo>
                  <a:pt x="31365" y="889264"/>
                  <a:pt x="0" y="810425"/>
                  <a:pt x="0" y="712089"/>
                </a:cubicBezTo>
                <a:cubicBezTo>
                  <a:pt x="0" y="668008"/>
                  <a:pt x="5934" y="623926"/>
                  <a:pt x="17802" y="579844"/>
                </a:cubicBezTo>
                <a:cubicBezTo>
                  <a:pt x="29670" y="535763"/>
                  <a:pt x="56797" y="468792"/>
                  <a:pt x="99183" y="378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40000" y="1800000"/>
            <a:ext cx="72543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Рекомендательная система (РС) — это алгоритм, который предсказывает и предлагает пользователю наиболее релевантные для него товары, контент или услуги.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540000" y="504000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работают все РС? Общий принцип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794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50" y="1492350"/>
            <a:ext cx="5587999" cy="23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63275" y="4656475"/>
            <a:ext cx="69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https://dishcuss.com/post/68AAE7D745845241F530CC588F9055B04345D51E</a:t>
            </a:r>
            <a:endParaRPr sz="1000"/>
          </a:p>
        </p:txBody>
      </p:sp>
      <p:sp>
        <p:nvSpPr>
          <p:cNvPr id="150" name="Google Shape;150;p22"/>
          <p:cNvSpPr txBox="1"/>
          <p:nvPr/>
        </p:nvSpPr>
        <p:spPr>
          <a:xfrm>
            <a:off x="1769150" y="3886225"/>
            <a:ext cx="62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Данные -&gt; Алгоритм -&gt; Персональные рекомендации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типы рекомендаций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79498" y="1883451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75" y="2001150"/>
            <a:ext cx="3403105" cy="179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00" y="2001150"/>
            <a:ext cx="3369376" cy="17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79400" y="1385550"/>
            <a:ext cx="83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Неперсонализированные (для всех) 🌐      Персонализированные (только для вас) 👤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типы рекомендаций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79498" y="1883451"/>
            <a:ext cx="3264502" cy="3317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24"/>
          <p:cNvGraphicFramePr/>
          <p:nvPr/>
        </p:nvGraphicFramePr>
        <p:xfrm>
          <a:off x="540000" y="12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{524E4D01-02BF-4590-B02E-092DE4FD8B53}</a:tableStyleId>
              </a:tblPr>
              <a:tblGrid>
                <a:gridCol w="1343700"/>
                <a:gridCol w="3376800"/>
                <a:gridCol w="2684175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Критерий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Неперсонализированные (Для всех) 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Персонализированные (Только для вас) 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Принцип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Общая популярность, тренды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Ваше поведение и предпочтения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Основа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Свойства объектов (товар, контент)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Ваши действия + данные похожих пользователей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Примеры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«Хиты продаж», «Новинки», «Топ-100»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«Ваша подборка», «Похожие на просмотренное»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Плюсы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Простота, работает без истории просмотров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Высокая релевантность, рост вовлеченности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Минусы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Низкая точность, безликость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Сложность, риск «пузыря фильтров»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 title="photo_2022-09-13_13-44-00.jpg"/>
          <p:cNvPicPr preferRelativeResize="0"/>
          <p:nvPr/>
        </p:nvPicPr>
        <p:blipFill rotWithShape="1">
          <a:blip r:embed="rId3">
            <a:alphaModFix/>
          </a:blip>
          <a:srcRect b="0" l="2945" r="2945" t="0"/>
          <a:stretch/>
        </p:blipFill>
        <p:spPr>
          <a:xfrm>
            <a:off x="6445550" y="1416525"/>
            <a:ext cx="2088000" cy="2520000"/>
          </a:xfrm>
          <a:prstGeom prst="roundRect">
            <a:avLst>
              <a:gd fmla="val 7530" name="adj"/>
            </a:avLst>
          </a:prstGeom>
          <a:noFill/>
          <a:ln>
            <a:noFill/>
          </a:ln>
        </p:spPr>
      </p:pic>
      <p:sp>
        <p:nvSpPr>
          <p:cNvPr id="31" name="Google Shape;31;p7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Булгакова Татьяна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7"/>
          <p:cNvSpPr txBox="1"/>
          <p:nvPr/>
        </p:nvSpPr>
        <p:spPr>
          <a:xfrm>
            <a:off x="265000" y="1203325"/>
            <a:ext cx="59700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Профессиональный опыт в Data Science с 2010 года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Участвовала в научно-исследовательских и коммерческих проектах в области анализа сигналов, рекомендательных систем и биотехнологий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Оказываю консалтинговые услуги по внедрению решений на базе искусственного интеллекта, занимаюсь разработкой моделей для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стартап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проектов.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проекты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НИИ ИПЭЭ РАН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	– Разработка программного обеспечения для настройки оборудования исследования пространственного слуха китообразных. 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Медицинские центры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– Создание и внедрение рекомендательных систем для оптимальной настройки нейростимуляторов пациентам.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540000" y="185950"/>
            <a:ext cx="8010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методы построения рекомендаций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07525" y="4775725"/>
            <a:ext cx="844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Это лишь верхушка айсберга. Каждый из этих методов имеет десятки вариаций и алгоритмов, которые мы детально разберем на следующих занятиях.</a:t>
            </a:r>
            <a:endParaRPr sz="8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30" y="1653273"/>
            <a:ext cx="6816445" cy="2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>
            <a:off x="540000" y="185950"/>
            <a:ext cx="8010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методы построения рекомендаций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540000" y="1440000"/>
            <a:ext cx="24549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🧠 Коллаборативная фильтрация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Суть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анализирует поведение множества пользователей (просмотры, покупки, лайки) и ищет закономерности: «Людям, которым нравится А, также нравится Б».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Плюсы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не требует знаний о свойствах объектов (например, о жанре фильма).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Минусы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Проблема «холодного старта» для новых товаров/пользователей.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266751" y="1440000"/>
            <a:ext cx="22320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📋 Контентная фильтрация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Суть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анализирует свойства понравившихся вам объектов (жанр, автор, теги) и ищет похожие по свойствам.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Плюсы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решает проблему «холодного старта» для новых товаров.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Минусы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зациклена на том, что вы уже знаете, не открывает новое.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993500" y="1440000"/>
            <a:ext cx="22320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🤝 Гибридные подходы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Суть: 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комбинирует коллаборативную и контентную фильтрацию (и другие методы) для преодоления их слабых сторон и повышения точности.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Плюсы: 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максимальная точность и стабильность рекомендаций.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Минусы: 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наиболее сложные в разработке и поддержке.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07525" y="4775725"/>
            <a:ext cx="844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Это лишь верхушка айсберга. Каждый из этих методов имеет десятки вариаций и алгоритмов, которые мы детально разберем на следующих занятиях.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540000" y="1611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данные используют?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7" title="ds,jhе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00" y="687600"/>
            <a:ext cx="6695970" cy="41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/>
        </p:nvSpPr>
        <p:spPr>
          <a:xfrm>
            <a:off x="540000" y="1611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данные используют?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8" title="ds,jhе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50" y="697525"/>
            <a:ext cx="6695970" cy="41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540000" y="1611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данные используют?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9" title="implicit.png"/>
          <p:cNvPicPr preferRelativeResize="0"/>
          <p:nvPr/>
        </p:nvPicPr>
        <p:blipFill rotWithShape="1">
          <a:blip r:embed="rId3">
            <a:alphaModFix/>
          </a:blip>
          <a:srcRect b="3310" l="-4010" r="4009" t="-3310"/>
          <a:stretch/>
        </p:blipFill>
        <p:spPr>
          <a:xfrm>
            <a:off x="962625" y="543489"/>
            <a:ext cx="6067648" cy="4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540000" y="504000"/>
            <a:ext cx="7047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Как оценивают качество РС?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20799" l="0" r="0" t="-20800"/>
          <a:stretch/>
        </p:blipFill>
        <p:spPr>
          <a:xfrm>
            <a:off x="-1563200" y="114171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Технические метрики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15750" y="1203325"/>
            <a:ext cx="64554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Precision@K 🎯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Сколько наших рекомендаций попадают в цель?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Recall@K 🎣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Сколько из всего релевантного для пользователя мы смогли обнаружить и порекомендовать в топ-K?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NDCG  🥇🥈🥉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Правильно ли мы расставили приоритеты?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Находится ли самое важное на первом месте?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Coverage 🌐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зациклены ли мы только на популярном?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Можем ли мы рекомендовать что-то из глубины каталога?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Улучшая ответы на эти вопросы, мы напрямую влияем на деньги и рост бизнеса.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каком языке говорит бизнес?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40000" y="1440000"/>
            <a:ext cx="7727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Бизнес не думает в «точности модели». Ему важны деньги и рост.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00" y="2466750"/>
            <a:ext cx="6351099" cy="12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Конверсия (CVR)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00850" y="1277625"/>
            <a:ext cx="51237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 (CVR) — Конверсия в покупку 🛒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CVR = (Число покупок / Число визитов) * 100%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Показывает, насколько эффективно мы превращаем посетителей в покупателей.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Хорошие рекомендации на главной странице и в корзине повышают вероятность первого и повторного заказа.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827" y="1007309"/>
            <a:ext cx="2673000" cy="19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Средний чек (AOV)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00850" y="1277625"/>
            <a:ext cx="51237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Order Value (AOV) — Средний чек 💵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AOV = Общая выручка / Число заказов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Показывает, сколько в среднем тратит клиент за один раз.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Классика: блоки «С этим товаром покупают» и «Похожие товары» напрямую увеличивают количество позиций в чеке.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922623" y="1868551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900" y="1360000"/>
            <a:ext cx="3388250" cy="19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/>
        </p:nvSpPr>
        <p:spPr>
          <a:xfrm>
            <a:off x="540000" y="504000"/>
            <a:ext cx="756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 занятия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8"/>
          <p:cNvSpPr txBox="1"/>
          <p:nvPr/>
        </p:nvSpPr>
        <p:spPr>
          <a:xfrm>
            <a:off x="540000" y="1440000"/>
            <a:ext cx="5277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Понять зачем нужны рекомендательные системы (РС)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Увидеть где и как они применяются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Узнать язык бизнес-метрик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Осознать этические риски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Познакомиться с планом курса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-47" r="47704" t="7475"/>
          <a:stretch/>
        </p:blipFill>
        <p:spPr>
          <a:xfrm flipH="1" rot="10800000">
            <a:off x="5581375" y="1213701"/>
            <a:ext cx="3562624" cy="392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Ценность клиента (LTV)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540000" y="1440000"/>
            <a:ext cx="53025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Lifetime Value (LTV) — Совокупная ценность клиента 🤝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Показывает общую прибыль, которую приносит клиент за всё время. Самая важная метрика.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Персонализированные рекомендации повышают удовлетворенность → клиент возвращается чаще (лояльность) → его LTV растет.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50" y="2135250"/>
            <a:ext cx="6572251" cy="3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/>
        </p:nvSpPr>
        <p:spPr>
          <a:xfrm>
            <a:off x="540000" y="504000"/>
            <a:ext cx="8001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Влияние рекомендательных систем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225" y="1100075"/>
            <a:ext cx="5571896" cy="38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540000" y="504000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CTR (Click-Through Rate) — показатель кликабельности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540000" y="1440000"/>
            <a:ext cx="53025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CTR = (Число кликов / Число показов) × 100%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часто пользователи кликают на то, что вы им рекомендуете.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CTR часто анализируют вместе с CR (Conversion Rate).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Удержание (Retention)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00850" y="1277625"/>
            <a:ext cx="51237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Retention — Возвращаемость 📅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процент пользователей, которые вернулись в приложение через определенное время (день, неделю, месяц).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 лояльности и привычке.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Персонализированная лента, которая всегда интересна, формирует привычку заходить каждый день.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Пример: «Дневной Retention &gt; 40% — отличный показатель для соцсети».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50" y="1528950"/>
            <a:ext cx="3514726" cy="2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Время на платформе (Time Spent)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400850" y="1277625"/>
            <a:ext cx="54567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Spent — Время, проведенное в приложении ⏳ 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Суммарное время, которое все пользователи проводят в приложении за день/месяц.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 вовлеченности (engagement). Прямой показатель того, насколько контент релевантен.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ключевая метрика для оценки качества рекомендаций. Алгоритм, который предлагает интересный контент таким образом максимизирует время просмотра.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574" y="2001098"/>
            <a:ext cx="3391100" cy="18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Доход с рекламы (Ad Revenue)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400850" y="1277625"/>
            <a:ext cx="54567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Advertising Revenue — Доход от рекламы</a:t>
            </a: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💹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Деньги, которые платформа зарабатывает на показах рекламы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 Revenue = Time Spent * Кол-во рекламных показов в минуту * Стоимость показа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 Больше времени в приложении = больше показов рекламы.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 Больше данных о пользователе = возможность показывать более релевантную (и потому более дорогую) рекламу.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 title="загруженное.png"/>
          <p:cNvPicPr preferRelativeResize="0"/>
          <p:nvPr/>
        </p:nvPicPr>
        <p:blipFill rotWithShape="1">
          <a:blip r:embed="rId3">
            <a:alphaModFix/>
          </a:blip>
          <a:srcRect b="11774" l="0" r="0" t="11766"/>
          <a:stretch/>
        </p:blipFill>
        <p:spPr>
          <a:xfrm>
            <a:off x="540000" y="1445100"/>
            <a:ext cx="8064000" cy="3048600"/>
          </a:xfrm>
          <a:prstGeom prst="roundRect">
            <a:avLst>
              <a:gd fmla="val 7180" name="adj"/>
            </a:avLst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540000" y="504000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Влияние РС в медиа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540000" y="504000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Улучшая технические метрики, мы раскачиваем бизнес-показатели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4" name="Google Shape;294;p42"/>
          <p:cNvGraphicFramePr/>
          <p:nvPr/>
        </p:nvGraphicFramePr>
        <p:xfrm>
          <a:off x="351175" y="22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{524E4D01-02BF-4590-B02E-092DE4FD8B53}</a:tableStyleId>
              </a:tblPr>
              <a:tblGrid>
                <a:gridCol w="2680125"/>
                <a:gridCol w="2461700"/>
                <a:gridCol w="29237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Если улучшаем...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...то получаем это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 это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Precision@K (Точность)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Рост доверия и лояльности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→ Увеличение LTV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NDCG (Порядок)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Рост конверсии и среднего чека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→ Увеличение выручки (GMV)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Coverage (Охват)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Удовлетворенность нишевых пользователей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→ Устойчивость экосистемы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/>
          <p:nvPr/>
        </p:nvSpPr>
        <p:spPr>
          <a:xfrm>
            <a:off x="539998" y="1008000"/>
            <a:ext cx="704460" cy="518808"/>
          </a:xfrm>
          <a:custGeom>
            <a:rect b="b" l="l" r="r" t="t"/>
            <a:pathLst>
              <a:path extrusionOk="0" h="1037616" w="1408919">
                <a:moveTo>
                  <a:pt x="1014726" y="0"/>
                </a:moveTo>
                <a:lnTo>
                  <a:pt x="1370771" y="0"/>
                </a:lnTo>
                <a:lnTo>
                  <a:pt x="1243612" y="429797"/>
                </a:lnTo>
                <a:cubicBezTo>
                  <a:pt x="1296171" y="455229"/>
                  <a:pt x="1336862" y="492105"/>
                  <a:pt x="1365685" y="540425"/>
                </a:cubicBezTo>
                <a:cubicBezTo>
                  <a:pt x="1394507" y="588745"/>
                  <a:pt x="1408919" y="645967"/>
                  <a:pt x="1408919" y="712089"/>
                </a:cubicBezTo>
                <a:cubicBezTo>
                  <a:pt x="1408919" y="810425"/>
                  <a:pt x="1377553" y="889264"/>
                  <a:pt x="1314821" y="948605"/>
                </a:cubicBezTo>
                <a:cubicBezTo>
                  <a:pt x="1252090" y="1007945"/>
                  <a:pt x="1171555" y="1037616"/>
                  <a:pt x="1073219" y="1037616"/>
                </a:cubicBezTo>
                <a:cubicBezTo>
                  <a:pt x="974883" y="1037616"/>
                  <a:pt x="894349" y="1007945"/>
                  <a:pt x="831618" y="948605"/>
                </a:cubicBezTo>
                <a:cubicBezTo>
                  <a:pt x="768886" y="889264"/>
                  <a:pt x="737520" y="810425"/>
                  <a:pt x="737520" y="712089"/>
                </a:cubicBezTo>
                <a:cubicBezTo>
                  <a:pt x="737520" y="668008"/>
                  <a:pt x="743454" y="623926"/>
                  <a:pt x="755323" y="579844"/>
                </a:cubicBezTo>
                <a:cubicBezTo>
                  <a:pt x="767191" y="535763"/>
                  <a:pt x="794318" y="468792"/>
                  <a:pt x="836704" y="378933"/>
                </a:cubicBezTo>
                <a:close/>
                <a:moveTo>
                  <a:pt x="277206" y="0"/>
                </a:moveTo>
                <a:lnTo>
                  <a:pt x="633250" y="0"/>
                </a:lnTo>
                <a:lnTo>
                  <a:pt x="506091" y="429797"/>
                </a:lnTo>
                <a:cubicBezTo>
                  <a:pt x="558650" y="455229"/>
                  <a:pt x="599341" y="492105"/>
                  <a:pt x="628164" y="540425"/>
                </a:cubicBezTo>
                <a:cubicBezTo>
                  <a:pt x="656986" y="588745"/>
                  <a:pt x="671398" y="645967"/>
                  <a:pt x="671398" y="712089"/>
                </a:cubicBezTo>
                <a:cubicBezTo>
                  <a:pt x="671398" y="810425"/>
                  <a:pt x="640032" y="889264"/>
                  <a:pt x="577300" y="948605"/>
                </a:cubicBezTo>
                <a:cubicBezTo>
                  <a:pt x="514569" y="1007945"/>
                  <a:pt x="434035" y="1037616"/>
                  <a:pt x="335699" y="1037616"/>
                </a:cubicBezTo>
                <a:cubicBezTo>
                  <a:pt x="237363" y="1037616"/>
                  <a:pt x="156829" y="1007945"/>
                  <a:pt x="94097" y="948605"/>
                </a:cubicBezTo>
                <a:cubicBezTo>
                  <a:pt x="31365" y="889264"/>
                  <a:pt x="0" y="810425"/>
                  <a:pt x="0" y="712089"/>
                </a:cubicBezTo>
                <a:cubicBezTo>
                  <a:pt x="0" y="668008"/>
                  <a:pt x="5934" y="623926"/>
                  <a:pt x="17802" y="579844"/>
                </a:cubicBezTo>
                <a:cubicBezTo>
                  <a:pt x="29670" y="535763"/>
                  <a:pt x="56797" y="468792"/>
                  <a:pt x="99183" y="378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1522750" y="1008000"/>
            <a:ext cx="72543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вы думаете, какой самый важный бизнес-показатель для Netflix? 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LTV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2.  Retention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3.  Time Spent.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/>
        </p:nvSpPr>
        <p:spPr>
          <a:xfrm>
            <a:off x="540000" y="504000"/>
            <a:ext cx="7047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Обратная сторона алгоритмов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20799" l="0" r="0" t="-20800"/>
          <a:stretch/>
        </p:blipFill>
        <p:spPr>
          <a:xfrm>
            <a:off x="-1563200" y="114171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/>
        </p:nvSpPr>
        <p:spPr>
          <a:xfrm>
            <a:off x="540000" y="504000"/>
            <a:ext cx="756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9" y="2231051"/>
            <a:ext cx="143953" cy="14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466650"/>
            <a:ext cx="143953" cy="14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000" y="1466902"/>
            <a:ext cx="143953" cy="14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9" y="2995450"/>
            <a:ext cx="143953" cy="14395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/>
        </p:nvSpPr>
        <p:spPr>
          <a:xfrm>
            <a:off x="864009" y="1330025"/>
            <a:ext cx="31182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нужны рекомендательные системы (РС)?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4930333" y="1440000"/>
            <a:ext cx="3019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Обратная сторона РС и риски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9"/>
          <p:cNvSpPr txBox="1"/>
          <p:nvPr/>
        </p:nvSpPr>
        <p:spPr>
          <a:xfrm>
            <a:off x="864009" y="2098200"/>
            <a:ext cx="3118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прикладные области 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864009" y="2866383"/>
            <a:ext cx="31182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работает РС? Технические особенности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7" y="3759850"/>
            <a:ext cx="143953" cy="1439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863998" y="3678525"/>
            <a:ext cx="3118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оценивают их эффективность?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/>
        </p:nvSpPr>
        <p:spPr>
          <a:xfrm>
            <a:off x="540000" y="504000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 каждой технологии есть обратная сторона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45" title="coins.png"/>
          <p:cNvPicPr preferRelativeResize="0"/>
          <p:nvPr/>
        </p:nvPicPr>
        <p:blipFill rotWithShape="1">
          <a:blip r:embed="rId3">
            <a:alphaModFix/>
          </a:blip>
          <a:srcRect b="16147" l="0" r="0" t="16147"/>
          <a:stretch/>
        </p:blipFill>
        <p:spPr>
          <a:xfrm>
            <a:off x="4625525" y="1800000"/>
            <a:ext cx="3978600" cy="2693700"/>
          </a:xfrm>
          <a:prstGeom prst="roundRect">
            <a:avLst>
              <a:gd fmla="val 8376" name="adj"/>
            </a:avLst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/>
        </p:nvSpPr>
        <p:spPr>
          <a:xfrm>
            <a:off x="904475" y="1982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Персонализация — это не только удобство, но и риски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/>
        </p:nvSpPr>
        <p:spPr>
          <a:xfrm>
            <a:off x="321325" y="299425"/>
            <a:ext cx="756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Пузырь фильтров (Информационная изоляция)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470425" y="2167175"/>
            <a:ext cx="51237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показывает только то, что похоже на ваше прошлое поведение, ограничивая кругозор.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800" y="2341200"/>
            <a:ext cx="1438876" cy="143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/>
        </p:nvSpPr>
        <p:spPr>
          <a:xfrm>
            <a:off x="321325" y="299425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Смещения (Bias) 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7"/>
          <p:cNvSpPr txBox="1"/>
          <p:nvPr/>
        </p:nvSpPr>
        <p:spPr>
          <a:xfrm>
            <a:off x="495275" y="1232875"/>
            <a:ext cx="51237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выучивает и воспроизводит искажения, заложенные в обучающих данных. Это приводит к несправедливым или неоптимальным рекомендациям для отдельных групп пользователей или контента.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425" y="787825"/>
            <a:ext cx="1520676" cy="15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/>
        </p:nvSpPr>
        <p:spPr>
          <a:xfrm>
            <a:off x="321325" y="299425"/>
            <a:ext cx="72903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Черный ящик (Непрозрачность решений)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495275" y="1232875"/>
            <a:ext cx="51237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Невозможно понять логику принятия решений сложными моделями, что подрывает доверие и затрудняет поиск ошибок.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23223" y="188842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625" y="900050"/>
            <a:ext cx="1417075" cy="14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321325" y="299425"/>
            <a:ext cx="72903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Манипуляция поведением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495275" y="1232875"/>
            <a:ext cx="51237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Алгоритмы можно использовать для скрытого влияния на выбор и мнения людей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075" y="759375"/>
            <a:ext cx="1553124" cy="155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321325" y="299425"/>
            <a:ext cx="72903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 качества данных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495275" y="1232875"/>
            <a:ext cx="51237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Рекомендации будут плохими, если данные нерепрезентативны, устарели или содержат ошибки. «Garbage in, garbage out».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200" y="798450"/>
            <a:ext cx="1514076" cy="15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/>
        </p:nvSpPr>
        <p:spPr>
          <a:xfrm>
            <a:off x="321325" y="299425"/>
            <a:ext cx="72903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Ответственность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495275" y="1232875"/>
            <a:ext cx="51237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Кто виноват, если алгоритм ошибется?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75" y="463250"/>
            <a:ext cx="1866524" cy="18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/>
        </p:nvSpPr>
        <p:spPr>
          <a:xfrm>
            <a:off x="321325" y="299425"/>
            <a:ext cx="72903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Вычислительная дороговизна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495275" y="1232875"/>
            <a:ext cx="51237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Сложные модели требуют огромных ресурсов, что влияет на стоимость обслуживания.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Особенности РС в медицине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 rotWithShape="1">
          <a:blip r:embed="rId3">
            <a:alphaModFix/>
          </a:blip>
          <a:srcRect b="0" l="33065" r="0" t="0"/>
          <a:stretch/>
        </p:blipFill>
        <p:spPr>
          <a:xfrm rot="10800000">
            <a:off x="5892798" y="1863576"/>
            <a:ext cx="3264502" cy="3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1548550"/>
            <a:ext cx="5587997" cy="288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/>
          <p:nvPr/>
        </p:nvSpPr>
        <p:spPr>
          <a:xfrm>
            <a:off x="539998" y="1008000"/>
            <a:ext cx="704460" cy="518808"/>
          </a:xfrm>
          <a:custGeom>
            <a:rect b="b" l="l" r="r" t="t"/>
            <a:pathLst>
              <a:path extrusionOk="0" h="1037616" w="1408919">
                <a:moveTo>
                  <a:pt x="1014726" y="0"/>
                </a:moveTo>
                <a:lnTo>
                  <a:pt x="1370771" y="0"/>
                </a:lnTo>
                <a:lnTo>
                  <a:pt x="1243612" y="429797"/>
                </a:lnTo>
                <a:cubicBezTo>
                  <a:pt x="1296171" y="455229"/>
                  <a:pt x="1336862" y="492105"/>
                  <a:pt x="1365685" y="540425"/>
                </a:cubicBezTo>
                <a:cubicBezTo>
                  <a:pt x="1394507" y="588745"/>
                  <a:pt x="1408919" y="645967"/>
                  <a:pt x="1408919" y="712089"/>
                </a:cubicBezTo>
                <a:cubicBezTo>
                  <a:pt x="1408919" y="810425"/>
                  <a:pt x="1377553" y="889264"/>
                  <a:pt x="1314821" y="948605"/>
                </a:cubicBezTo>
                <a:cubicBezTo>
                  <a:pt x="1252090" y="1007945"/>
                  <a:pt x="1171555" y="1037616"/>
                  <a:pt x="1073219" y="1037616"/>
                </a:cubicBezTo>
                <a:cubicBezTo>
                  <a:pt x="974883" y="1037616"/>
                  <a:pt x="894349" y="1007945"/>
                  <a:pt x="831618" y="948605"/>
                </a:cubicBezTo>
                <a:cubicBezTo>
                  <a:pt x="768886" y="889264"/>
                  <a:pt x="737520" y="810425"/>
                  <a:pt x="737520" y="712089"/>
                </a:cubicBezTo>
                <a:cubicBezTo>
                  <a:pt x="737520" y="668008"/>
                  <a:pt x="743454" y="623926"/>
                  <a:pt x="755323" y="579844"/>
                </a:cubicBezTo>
                <a:cubicBezTo>
                  <a:pt x="767191" y="535763"/>
                  <a:pt x="794318" y="468792"/>
                  <a:pt x="836704" y="378933"/>
                </a:cubicBezTo>
                <a:close/>
                <a:moveTo>
                  <a:pt x="277206" y="0"/>
                </a:moveTo>
                <a:lnTo>
                  <a:pt x="633250" y="0"/>
                </a:lnTo>
                <a:lnTo>
                  <a:pt x="506091" y="429797"/>
                </a:lnTo>
                <a:cubicBezTo>
                  <a:pt x="558650" y="455229"/>
                  <a:pt x="599341" y="492105"/>
                  <a:pt x="628164" y="540425"/>
                </a:cubicBezTo>
                <a:cubicBezTo>
                  <a:pt x="656986" y="588745"/>
                  <a:pt x="671398" y="645967"/>
                  <a:pt x="671398" y="712089"/>
                </a:cubicBezTo>
                <a:cubicBezTo>
                  <a:pt x="671398" y="810425"/>
                  <a:pt x="640032" y="889264"/>
                  <a:pt x="577300" y="948605"/>
                </a:cubicBezTo>
                <a:cubicBezTo>
                  <a:pt x="514569" y="1007945"/>
                  <a:pt x="434035" y="1037616"/>
                  <a:pt x="335699" y="1037616"/>
                </a:cubicBezTo>
                <a:cubicBezTo>
                  <a:pt x="237363" y="1037616"/>
                  <a:pt x="156829" y="1007945"/>
                  <a:pt x="94097" y="948605"/>
                </a:cubicBezTo>
                <a:cubicBezTo>
                  <a:pt x="31365" y="889264"/>
                  <a:pt x="0" y="810425"/>
                  <a:pt x="0" y="712089"/>
                </a:cubicBezTo>
                <a:cubicBezTo>
                  <a:pt x="0" y="668008"/>
                  <a:pt x="5934" y="623926"/>
                  <a:pt x="17802" y="579844"/>
                </a:cubicBezTo>
                <a:cubicBezTo>
                  <a:pt x="29670" y="535763"/>
                  <a:pt x="56797" y="468792"/>
                  <a:pt x="99183" y="378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1522750" y="1008000"/>
            <a:ext cx="72543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Откройте приложение: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Ozon/Яндекс.Маркет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Яндекс.Музыка/Spotify</a:t>
            </a: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вам рекомендуют? Почему?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540000" y="504000"/>
            <a:ext cx="7047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Зачем нужны рекомендательные системы 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2775" y="690635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/>
        </p:nvSpPr>
        <p:spPr>
          <a:xfrm>
            <a:off x="540000" y="504000"/>
            <a:ext cx="7047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Анонс курса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 rotWithShape="1">
          <a:blip r:embed="rId3">
            <a:alphaModFix/>
          </a:blip>
          <a:srcRect b="20799" l="0" r="0" t="-20800"/>
          <a:stretch/>
        </p:blipFill>
        <p:spPr>
          <a:xfrm>
            <a:off x="-1563200" y="114171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6" title="roadmap.png"/>
          <p:cNvPicPr preferRelativeResize="0"/>
          <p:nvPr/>
        </p:nvPicPr>
        <p:blipFill rotWithShape="1">
          <a:blip r:embed="rId3">
            <a:alphaModFix/>
          </a:blip>
          <a:srcRect b="7848" l="0" r="0" t="7848"/>
          <a:stretch/>
        </p:blipFill>
        <p:spPr>
          <a:xfrm>
            <a:off x="540000" y="360000"/>
            <a:ext cx="8064000" cy="4133700"/>
          </a:xfrm>
          <a:prstGeom prst="roundRect">
            <a:avLst>
              <a:gd fmla="val 5274" name="adj"/>
            </a:avLst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539999" y="4680000"/>
            <a:ext cx="3182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Изображение: источник</a:t>
            </a:r>
            <a:endParaRPr b="0" i="0" sz="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/>
        </p:nvSpPr>
        <p:spPr>
          <a:xfrm>
            <a:off x="660316" y="4113011"/>
            <a:ext cx="3901199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300"/>
              <a:buFont typeface="Arial"/>
              <a:buNone/>
            </a:pPr>
            <a:r>
              <a:rPr b="1" i="0" lang="ru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Фамилия Имя 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660316" y="4321159"/>
            <a:ext cx="3901199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300"/>
              <a:buFont typeface="Arial"/>
              <a:buNone/>
            </a:pPr>
            <a:r>
              <a:rPr b="0" i="0" lang="ru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Ваша должность в одну-две строки 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540000" y="504000"/>
            <a:ext cx="756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17850" y="471975"/>
            <a:ext cx="10902502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/>
        </p:nvSpPr>
        <p:spPr>
          <a:xfrm>
            <a:off x="539999" y="4680000"/>
            <a:ext cx="3182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Изображение: источник</a:t>
            </a:r>
            <a:endParaRPr b="0" i="0" sz="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Персонализированная медицина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8"/>
          <p:cNvSpPr txBox="1"/>
          <p:nvPr/>
        </p:nvSpPr>
        <p:spPr>
          <a:xfrm>
            <a:off x="324600" y="1019850"/>
            <a:ext cx="8494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Какую проблему решает?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Многие лекарства по-разному усваиваются из-за генетических особенностей (фармакогеномика). Персонализация повышает эффективность и безопасность лечения.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Роль рекомендательных систем: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Анализ генома: Выявление мутаций, влияющих на метаболизм лекарств.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Сопоставление с базами знаний: Поиск клинических исследований и протоколов для пациентов с таким же профилем.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Генерация гипотез: Предложение таргетных (целевых) препаратов, которые «бьют» именно в мишень конкретной опухоли.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Пример: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«Для пациента X с мутацией в гене BRCA1 система рекомендует не стандартную химиотерапию, а targeted therapy препаратом-ингибитором PARP».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 title="86315c5539c28bb46ea3_.png"/>
          <p:cNvPicPr preferRelativeResize="0"/>
          <p:nvPr/>
        </p:nvPicPr>
        <p:blipFill rotWithShape="1">
          <a:blip r:embed="rId3">
            <a:alphaModFix/>
          </a:blip>
          <a:srcRect b="31095" l="0" r="0" t="31099"/>
          <a:stretch/>
        </p:blipFill>
        <p:spPr>
          <a:xfrm>
            <a:off x="540000" y="1445100"/>
            <a:ext cx="8064000" cy="3048600"/>
          </a:xfrm>
          <a:prstGeom prst="roundRect">
            <a:avLst>
              <a:gd fmla="val 7180" name="adj"/>
            </a:avLst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540000" y="504000"/>
            <a:ext cx="7560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 века: паралич выбора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Слишком много вариантов = невозможность выбрать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540000" y="1799975"/>
            <a:ext cx="8064000" cy="2693700"/>
          </a:xfrm>
          <a:prstGeom prst="roundRect">
            <a:avLst>
              <a:gd fmla="val 8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714850" y="4002400"/>
            <a:ext cx="1836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Ваши покупки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540000" y="504000"/>
            <a:ext cx="756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вы думаете, что общего 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2" title="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0" y="1999775"/>
            <a:ext cx="1836900" cy="1836900"/>
          </a:xfrm>
          <a:prstGeom prst="roundRect">
            <a:avLst>
              <a:gd fmla="val 9986" name="adj"/>
            </a:avLst>
          </a:prstGeom>
          <a:noFill/>
          <a:ln>
            <a:noFill/>
          </a:ln>
        </p:spPr>
      </p:pic>
      <p:pic>
        <p:nvPicPr>
          <p:cNvPr id="75" name="Google Shape;75;p12" title="yAU6liE7_m.jpg"/>
          <p:cNvPicPr preferRelativeResize="0"/>
          <p:nvPr/>
        </p:nvPicPr>
        <p:blipFill rotWithShape="1">
          <a:blip r:embed="rId4">
            <a:alphaModFix/>
          </a:blip>
          <a:srcRect b="0" l="21786" r="21786" t="0"/>
          <a:stretch/>
        </p:blipFill>
        <p:spPr>
          <a:xfrm>
            <a:off x="2673982" y="1999775"/>
            <a:ext cx="1836900" cy="1836900"/>
          </a:xfrm>
          <a:prstGeom prst="roundRect">
            <a:avLst>
              <a:gd fmla="val 9986" name="adj"/>
            </a:avLst>
          </a:prstGeom>
          <a:noFill/>
          <a:ln>
            <a:noFill/>
          </a:ln>
        </p:spPr>
      </p:pic>
      <p:pic>
        <p:nvPicPr>
          <p:cNvPr id="76" name="Google Shape;76;p12" title="istockphoto-1217645302-170667a.jpg"/>
          <p:cNvPicPr preferRelativeResize="0"/>
          <p:nvPr/>
        </p:nvPicPr>
        <p:blipFill rotWithShape="1">
          <a:blip r:embed="rId5">
            <a:alphaModFix/>
          </a:blip>
          <a:srcRect b="0" l="19603" r="19609" t="0"/>
          <a:stretch/>
        </p:blipFill>
        <p:spPr>
          <a:xfrm>
            <a:off x="4633113" y="1999775"/>
            <a:ext cx="1836900" cy="1836900"/>
          </a:xfrm>
          <a:prstGeom prst="roundRect">
            <a:avLst>
              <a:gd fmla="val 9986" name="adj"/>
            </a:avLst>
          </a:prstGeom>
          <a:noFill/>
          <a:ln>
            <a:noFill/>
          </a:ln>
        </p:spPr>
      </p:pic>
      <p:pic>
        <p:nvPicPr>
          <p:cNvPr id="77" name="Google Shape;77;p12" title="4628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2245" y="1999775"/>
            <a:ext cx="1836900" cy="1836900"/>
          </a:xfrm>
          <a:prstGeom prst="roundRect">
            <a:avLst>
              <a:gd fmla="val 9986" name="adj"/>
            </a:avLst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2673975" y="4002400"/>
            <a:ext cx="1836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Ваша лента</a:t>
            </a:r>
            <a:endParaRPr b="0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4633100" y="4002400"/>
            <a:ext cx="1836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Ваша музыка</a:t>
            </a:r>
            <a:endParaRPr b="0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6592225" y="4002400"/>
            <a:ext cx="1836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Ваше здоровье</a:t>
            </a:r>
            <a:endParaRPr b="0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title="2cd4bfabd036527ff10d_.png"/>
          <p:cNvPicPr preferRelativeResize="0"/>
          <p:nvPr/>
        </p:nvPicPr>
        <p:blipFill rotWithShape="1">
          <a:blip r:embed="rId3">
            <a:alphaModFix/>
          </a:blip>
          <a:srcRect b="16147" l="0" r="0" t="16147"/>
          <a:stretch/>
        </p:blipFill>
        <p:spPr>
          <a:xfrm>
            <a:off x="540000" y="1800000"/>
            <a:ext cx="3978600" cy="2693700"/>
          </a:xfrm>
          <a:prstGeom prst="roundRect">
            <a:avLst>
              <a:gd fmla="val 8376" name="adj"/>
            </a:avLst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40000" y="504000"/>
            <a:ext cx="756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Сложные алгоритмы → Простой выбор</a:t>
            </a:r>
            <a:b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сократить выбор до релевантного лично вам</a:t>
            </a:r>
            <a:endParaRPr b="1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3" title="7589558669.jpg"/>
          <p:cNvPicPr preferRelativeResize="0"/>
          <p:nvPr/>
        </p:nvPicPr>
        <p:blipFill rotWithShape="1">
          <a:blip r:embed="rId4">
            <a:alphaModFix/>
          </a:blip>
          <a:srcRect b="23692" l="0" r="0" t="23692"/>
          <a:stretch/>
        </p:blipFill>
        <p:spPr>
          <a:xfrm>
            <a:off x="4625525" y="1800000"/>
            <a:ext cx="3978600" cy="2693700"/>
          </a:xfrm>
          <a:prstGeom prst="roundRect">
            <a:avLst>
              <a:gd fmla="val 837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539998" y="1008000"/>
            <a:ext cx="704460" cy="518808"/>
          </a:xfrm>
          <a:custGeom>
            <a:rect b="b" l="l" r="r" t="t"/>
            <a:pathLst>
              <a:path extrusionOk="0" h="1037616" w="1408919">
                <a:moveTo>
                  <a:pt x="1014726" y="0"/>
                </a:moveTo>
                <a:lnTo>
                  <a:pt x="1370771" y="0"/>
                </a:lnTo>
                <a:lnTo>
                  <a:pt x="1243612" y="429797"/>
                </a:lnTo>
                <a:cubicBezTo>
                  <a:pt x="1296171" y="455229"/>
                  <a:pt x="1336862" y="492105"/>
                  <a:pt x="1365685" y="540425"/>
                </a:cubicBezTo>
                <a:cubicBezTo>
                  <a:pt x="1394507" y="588745"/>
                  <a:pt x="1408919" y="645967"/>
                  <a:pt x="1408919" y="712089"/>
                </a:cubicBezTo>
                <a:cubicBezTo>
                  <a:pt x="1408919" y="810425"/>
                  <a:pt x="1377553" y="889264"/>
                  <a:pt x="1314821" y="948605"/>
                </a:cubicBezTo>
                <a:cubicBezTo>
                  <a:pt x="1252090" y="1007945"/>
                  <a:pt x="1171555" y="1037616"/>
                  <a:pt x="1073219" y="1037616"/>
                </a:cubicBezTo>
                <a:cubicBezTo>
                  <a:pt x="974883" y="1037616"/>
                  <a:pt x="894349" y="1007945"/>
                  <a:pt x="831618" y="948605"/>
                </a:cubicBezTo>
                <a:cubicBezTo>
                  <a:pt x="768886" y="889264"/>
                  <a:pt x="737520" y="810425"/>
                  <a:pt x="737520" y="712089"/>
                </a:cubicBezTo>
                <a:cubicBezTo>
                  <a:pt x="737520" y="668008"/>
                  <a:pt x="743454" y="623926"/>
                  <a:pt x="755323" y="579844"/>
                </a:cubicBezTo>
                <a:cubicBezTo>
                  <a:pt x="767191" y="535763"/>
                  <a:pt x="794318" y="468792"/>
                  <a:pt x="836704" y="378933"/>
                </a:cubicBezTo>
                <a:close/>
                <a:moveTo>
                  <a:pt x="277206" y="0"/>
                </a:moveTo>
                <a:lnTo>
                  <a:pt x="633250" y="0"/>
                </a:lnTo>
                <a:lnTo>
                  <a:pt x="506091" y="429797"/>
                </a:lnTo>
                <a:cubicBezTo>
                  <a:pt x="558650" y="455229"/>
                  <a:pt x="599341" y="492105"/>
                  <a:pt x="628164" y="540425"/>
                </a:cubicBezTo>
                <a:cubicBezTo>
                  <a:pt x="656986" y="588745"/>
                  <a:pt x="671398" y="645967"/>
                  <a:pt x="671398" y="712089"/>
                </a:cubicBezTo>
                <a:cubicBezTo>
                  <a:pt x="671398" y="810425"/>
                  <a:pt x="640032" y="889264"/>
                  <a:pt x="577300" y="948605"/>
                </a:cubicBezTo>
                <a:cubicBezTo>
                  <a:pt x="514569" y="1007945"/>
                  <a:pt x="434035" y="1037616"/>
                  <a:pt x="335699" y="1037616"/>
                </a:cubicBezTo>
                <a:cubicBezTo>
                  <a:pt x="237363" y="1037616"/>
                  <a:pt x="156829" y="1007945"/>
                  <a:pt x="94097" y="948605"/>
                </a:cubicBezTo>
                <a:cubicBezTo>
                  <a:pt x="31365" y="889264"/>
                  <a:pt x="0" y="810425"/>
                  <a:pt x="0" y="712089"/>
                </a:cubicBezTo>
                <a:cubicBezTo>
                  <a:pt x="0" y="668008"/>
                  <a:pt x="5934" y="623926"/>
                  <a:pt x="17802" y="579844"/>
                </a:cubicBezTo>
                <a:cubicBezTo>
                  <a:pt x="29670" y="535763"/>
                  <a:pt x="56797" y="468792"/>
                  <a:pt x="99183" y="378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39999" y="4146600"/>
            <a:ext cx="318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Напишите ваши варианты в чат!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40000" y="1800000"/>
            <a:ext cx="72543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Давайте подумаем вместе. Где вы сталкиваетесь с алгоритмами, которые что-то вам советуют?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killbox">
      <a:dk1>
        <a:srgbClr val="000000"/>
      </a:dk1>
      <a:lt1>
        <a:srgbClr val="FFFFFF"/>
      </a:lt1>
      <a:dk2>
        <a:srgbClr val="262626"/>
      </a:dk2>
      <a:lt2>
        <a:srgbClr val="F6F6F6"/>
      </a:lt2>
      <a:accent1>
        <a:srgbClr val="3D3BFF"/>
      </a:accent1>
      <a:accent2>
        <a:srgbClr val="FCACA9"/>
      </a:accent2>
      <a:accent3>
        <a:srgbClr val="262626"/>
      </a:accent3>
      <a:accent4>
        <a:srgbClr val="A5A5A5"/>
      </a:accent4>
      <a:accent5>
        <a:srgbClr val="D8D8D8"/>
      </a:accent5>
      <a:accent6>
        <a:srgbClr val="F2F2F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